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3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4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5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7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8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9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0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1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2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3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4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5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6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27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8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9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0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1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2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4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35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6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37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38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39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0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1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42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43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44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45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46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47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48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49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50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51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52.xml" ContentType="application/vnd.openxmlformats-officedocument.presentationml.notesSl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notesSlides/notesSlide53.xml" ContentType="application/vnd.openxmlformats-officedocument.presentationml.notesSlide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54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55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56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57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58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59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60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61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62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63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64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65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66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notesSlides/notesSlide67.xml" ContentType="application/vnd.openxmlformats-officedocument.presentationml.notesSlide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68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69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7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259" r:id="rId2"/>
    <p:sldId id="485" r:id="rId3"/>
    <p:sldId id="528" r:id="rId4"/>
    <p:sldId id="522" r:id="rId5"/>
    <p:sldId id="529" r:id="rId6"/>
    <p:sldId id="535" r:id="rId7"/>
    <p:sldId id="536" r:id="rId8"/>
    <p:sldId id="537" r:id="rId9"/>
    <p:sldId id="534" r:id="rId10"/>
    <p:sldId id="573" r:id="rId11"/>
    <p:sldId id="586" r:id="rId12"/>
    <p:sldId id="587" r:id="rId13"/>
    <p:sldId id="604" r:id="rId14"/>
    <p:sldId id="605" r:id="rId15"/>
    <p:sldId id="584" r:id="rId16"/>
    <p:sldId id="585" r:id="rId17"/>
    <p:sldId id="594" r:id="rId18"/>
    <p:sldId id="602" r:id="rId19"/>
    <p:sldId id="595" r:id="rId20"/>
    <p:sldId id="589" r:id="rId21"/>
    <p:sldId id="592" r:id="rId22"/>
    <p:sldId id="596" r:id="rId23"/>
    <p:sldId id="572" r:id="rId24"/>
    <p:sldId id="603" r:id="rId25"/>
    <p:sldId id="571" r:id="rId26"/>
    <p:sldId id="574" r:id="rId27"/>
    <p:sldId id="577" r:id="rId28"/>
    <p:sldId id="578" r:id="rId29"/>
    <p:sldId id="579" r:id="rId30"/>
    <p:sldId id="582" r:id="rId31"/>
    <p:sldId id="583" r:id="rId32"/>
    <p:sldId id="590" r:id="rId33"/>
    <p:sldId id="599" r:id="rId34"/>
    <p:sldId id="530" r:id="rId35"/>
    <p:sldId id="531" r:id="rId36"/>
    <p:sldId id="532" r:id="rId37"/>
    <p:sldId id="538" r:id="rId38"/>
    <p:sldId id="541" r:id="rId39"/>
    <p:sldId id="543" r:id="rId40"/>
    <p:sldId id="600" r:id="rId41"/>
    <p:sldId id="601" r:id="rId42"/>
    <p:sldId id="550" r:id="rId43"/>
    <p:sldId id="553" r:id="rId44"/>
    <p:sldId id="554" r:id="rId45"/>
    <p:sldId id="597" r:id="rId46"/>
    <p:sldId id="598" r:id="rId47"/>
    <p:sldId id="555" r:id="rId48"/>
    <p:sldId id="556" r:id="rId49"/>
    <p:sldId id="557" r:id="rId50"/>
    <p:sldId id="558" r:id="rId51"/>
    <p:sldId id="559" r:id="rId52"/>
    <p:sldId id="560" r:id="rId53"/>
    <p:sldId id="561" r:id="rId54"/>
    <p:sldId id="562" r:id="rId55"/>
    <p:sldId id="563" r:id="rId56"/>
    <p:sldId id="564" r:id="rId57"/>
    <p:sldId id="565" r:id="rId58"/>
    <p:sldId id="566" r:id="rId59"/>
    <p:sldId id="591" r:id="rId60"/>
    <p:sldId id="593" r:id="rId61"/>
    <p:sldId id="552" r:id="rId62"/>
    <p:sldId id="608" r:id="rId63"/>
    <p:sldId id="609" r:id="rId64"/>
    <p:sldId id="540" r:id="rId65"/>
    <p:sldId id="611" r:id="rId66"/>
    <p:sldId id="610" r:id="rId67"/>
    <p:sldId id="612" r:id="rId68"/>
    <p:sldId id="613" r:id="rId69"/>
    <p:sldId id="607" r:id="rId70"/>
    <p:sldId id="606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485"/>
            <p14:sldId id="528"/>
            <p14:sldId id="522"/>
            <p14:sldId id="529"/>
            <p14:sldId id="535"/>
            <p14:sldId id="536"/>
            <p14:sldId id="537"/>
            <p14:sldId id="534"/>
            <p14:sldId id="573"/>
            <p14:sldId id="586"/>
            <p14:sldId id="587"/>
            <p14:sldId id="604"/>
            <p14:sldId id="605"/>
            <p14:sldId id="584"/>
            <p14:sldId id="585"/>
            <p14:sldId id="594"/>
            <p14:sldId id="602"/>
            <p14:sldId id="595"/>
            <p14:sldId id="589"/>
            <p14:sldId id="592"/>
            <p14:sldId id="596"/>
            <p14:sldId id="572"/>
            <p14:sldId id="603"/>
            <p14:sldId id="571"/>
            <p14:sldId id="574"/>
            <p14:sldId id="577"/>
            <p14:sldId id="578"/>
            <p14:sldId id="579"/>
            <p14:sldId id="582"/>
            <p14:sldId id="583"/>
            <p14:sldId id="590"/>
            <p14:sldId id="599"/>
            <p14:sldId id="530"/>
            <p14:sldId id="531"/>
            <p14:sldId id="532"/>
            <p14:sldId id="538"/>
            <p14:sldId id="541"/>
            <p14:sldId id="543"/>
            <p14:sldId id="600"/>
            <p14:sldId id="601"/>
            <p14:sldId id="550"/>
            <p14:sldId id="553"/>
            <p14:sldId id="554"/>
            <p14:sldId id="597"/>
            <p14:sldId id="598"/>
            <p14:sldId id="555"/>
            <p14:sldId id="556"/>
            <p14:sldId id="557"/>
            <p14:sldId id="558"/>
            <p14:sldId id="559"/>
            <p14:sldId id="560"/>
            <p14:sldId id="561"/>
            <p14:sldId id="562"/>
            <p14:sldId id="563"/>
            <p14:sldId id="564"/>
            <p14:sldId id="565"/>
            <p14:sldId id="566"/>
            <p14:sldId id="591"/>
            <p14:sldId id="593"/>
            <p14:sldId id="552"/>
            <p14:sldId id="608"/>
            <p14:sldId id="609"/>
            <p14:sldId id="540"/>
            <p14:sldId id="611"/>
            <p14:sldId id="610"/>
            <p14:sldId id="612"/>
            <p14:sldId id="613"/>
            <p14:sldId id="607"/>
            <p14:sldId id="6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83764" autoAdjust="0"/>
  </p:normalViewPr>
  <p:slideViewPr>
    <p:cSldViewPr>
      <p:cViewPr varScale="1">
        <p:scale>
          <a:sx n="60" d="100"/>
          <a:sy n="60" d="100"/>
        </p:scale>
        <p:origin x="17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78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3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2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b="0" dirty="0"/>
              <a:t>Right-click on a slide to add sections.</a:t>
            </a:r>
            <a:r>
              <a:rPr lang="en-US" sz="1200" b="0" baseline="0" dirty="0"/>
              <a:t> Sections can help to organize your slides or facilitate collaboration between multiple authors.</a:t>
            </a:r>
            <a:endParaRPr lang="en-US" sz="1200" b="0" dirty="0"/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dirty="0"/>
              <a:t>Use the Notes section for delivery notes or to provide additional details for the audience.</a:t>
            </a:r>
            <a:r>
              <a:rPr lang="en-US" sz="1200" baseline="0" dirty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8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36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423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708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93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65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809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30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05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96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874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8549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390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564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17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6235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6279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3577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8144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557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533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2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8865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2539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1500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86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405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435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18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197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4101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952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b="0" dirty="0"/>
              <a:t>Right-click on a slide to add sections.</a:t>
            </a:r>
            <a:r>
              <a:rPr lang="en-US" sz="1200" b="0" baseline="0" dirty="0"/>
              <a:t> Sections can help to organize your slides or facilitate collaboration between multiple authors.</a:t>
            </a:r>
            <a:endParaRPr lang="en-US" sz="1200" b="0" dirty="0"/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dirty="0"/>
              <a:t>Use the Notes section for delivery notes or to provide additional details for the audience.</a:t>
            </a:r>
            <a:r>
              <a:rPr lang="en-US" sz="1200" baseline="0" dirty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140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0621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1305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130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95419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04760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9262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08868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74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5218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0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30611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4335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3138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8867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6160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47612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2336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0660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08952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306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455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666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57069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3900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91749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5198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19253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9313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8120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919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86011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898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4230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31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363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593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1" y="2286006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1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6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9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4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397" y="-109180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5" Type="http://schemas.openxmlformats.org/officeDocument/2006/relationships/notesSlide" Target="../notesSlides/notesSlide44.xml"/><Relationship Id="rId4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5" Type="http://schemas.openxmlformats.org/officeDocument/2006/relationships/notesSlide" Target="../notesSlides/notesSlide47.xml"/><Relationship Id="rId4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5" Type="http://schemas.openxmlformats.org/officeDocument/2006/relationships/notesSlide" Target="../notesSlides/notesSlide55.xml"/><Relationship Id="rId4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5" Type="http://schemas.openxmlformats.org/officeDocument/2006/relationships/notesSlide" Target="../notesSlides/notesSlide56.xml"/><Relationship Id="rId4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5" Type="http://schemas.openxmlformats.org/officeDocument/2006/relationships/notesSlide" Target="../notesSlides/notesSlide63.xml"/><Relationship Id="rId4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5" Type="http://schemas.openxmlformats.org/officeDocument/2006/relationships/notesSlide" Target="../notesSlides/notesSlide65.xml"/><Relationship Id="rId4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5" Type="http://schemas.openxmlformats.org/officeDocument/2006/relationships/notesSlide" Target="../notesSlides/notesSlide66.xml"/><Relationship Id="rId4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5" Type="http://schemas.openxmlformats.org/officeDocument/2006/relationships/notesSlide" Target="../notesSlides/notesSlide67.xml"/><Relationship Id="rId4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5" Type="http://schemas.openxmlformats.org/officeDocument/2006/relationships/notesSlide" Target="../notesSlides/notesSlide68.xml"/><Relationship Id="rId4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5" Type="http://schemas.openxmlformats.org/officeDocument/2006/relationships/notesSlide" Target="../notesSlides/notesSlide69.xml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2286006"/>
            <a:ext cx="7247025" cy="1470025"/>
          </a:xfrm>
        </p:spPr>
        <p:txBody>
          <a:bodyPr>
            <a:normAutofit/>
          </a:bodyPr>
          <a:lstStyle/>
          <a:p>
            <a:r>
              <a:rPr lang="en-CA" dirty="0"/>
              <a:t>Distributed OLAP Engine on Hadoop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Bin Jiang</a:t>
            </a:r>
          </a:p>
          <a:p>
            <a:r>
              <a:rPr lang="en-US" sz="2400" dirty="0">
                <a:latin typeface="+mn-lt"/>
              </a:rPr>
              <a:t>01/07/2018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OLAP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Online analytical processing</a:t>
            </a:r>
          </a:p>
          <a:p>
            <a:pPr marL="57150" indent="0">
              <a:buNone/>
            </a:pPr>
            <a:endParaRPr lang="en-CA" sz="2800" dirty="0"/>
          </a:p>
          <a:p>
            <a:r>
              <a:rPr lang="en-CA" sz="2800" dirty="0"/>
              <a:t>OLAP Cube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An OLAP cube is an array of data understood in terms of its 0 or more dimensions</a:t>
            </a:r>
          </a:p>
          <a:p>
            <a:pPr marL="0" indent="0">
              <a:buNone/>
            </a:pPr>
            <a:endParaRPr lang="en-CA" sz="2800" dirty="0"/>
          </a:p>
          <a:p>
            <a:pPr marL="57150" indent="0">
              <a:buNone/>
            </a:pPr>
            <a:endParaRPr lang="en-CA" sz="2800" dirty="0"/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2538765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Data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This describe a STAR SCHEMA data model, which defines fact/lookup tables and filter condition</a:t>
            </a:r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0090311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Snowflaking vs Star Schema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Snowflaking is a method of normalising the dimension tables in a star schema</a:t>
            </a:r>
          </a:p>
          <a:p>
            <a:r>
              <a:rPr lang="en-CA" sz="2400" dirty="0"/>
              <a:t>The star schema consists of one or more fact tables referencing any number of dimension tables</a:t>
            </a:r>
          </a:p>
          <a:p>
            <a:r>
              <a:rPr lang="en-CA" sz="2400" dirty="0"/>
              <a:t>There are dependency between lookup tables in the </a:t>
            </a:r>
            <a:r>
              <a:rPr lang="en-CA" sz="2400" dirty="0" err="1"/>
              <a:t>SnowFlaking</a:t>
            </a:r>
            <a:r>
              <a:rPr lang="en-CA" sz="2400" dirty="0"/>
              <a:t> schema</a:t>
            </a:r>
          </a:p>
          <a:p>
            <a:r>
              <a:rPr lang="en-CA" sz="2400" dirty="0" err="1"/>
              <a:t>Kylin</a:t>
            </a:r>
            <a:r>
              <a:rPr lang="en-CA" sz="2400" dirty="0"/>
              <a:t> support star schema</a:t>
            </a:r>
          </a:p>
          <a:p>
            <a:r>
              <a:rPr lang="en-CA" sz="2400" dirty="0" err="1"/>
              <a:t>Kylin</a:t>
            </a:r>
            <a:r>
              <a:rPr lang="en-CA" sz="2400" dirty="0"/>
              <a:t> not support snowflake schema – Create view on top of lookup table to workaround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2869817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Snowflaking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C2CB76-F000-439A-9105-9FC5ACFDD4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1295400"/>
            <a:ext cx="7848600" cy="5410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3485363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Star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75A1AF-746E-49DE-8379-CD75C99AE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1412633"/>
            <a:ext cx="7924800" cy="51757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2285764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Definition of hive table as source of cubes, which must be synced before building cubes</a:t>
            </a:r>
          </a:p>
          <a:p>
            <a:r>
              <a:rPr lang="en-CA" sz="2800" dirty="0"/>
              <a:t>One Fact Table in the cube</a:t>
            </a:r>
          </a:p>
          <a:p>
            <a:r>
              <a:rPr lang="en-CA" sz="2800" dirty="0"/>
              <a:t>Multiple Lookup Tables in the cube</a:t>
            </a:r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2729982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Fact Table vs Lookup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Fact table consists of the measurements, metrics or facts of a business process</a:t>
            </a:r>
          </a:p>
          <a:p>
            <a:endParaRPr lang="en-CA" sz="2400" dirty="0"/>
          </a:p>
          <a:p>
            <a:r>
              <a:rPr lang="en-CA" sz="2400" dirty="0"/>
              <a:t>Lookup table is an array that replaces runtime computation with a simpler array indexing operation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6400534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Large lookup table vs Limited lookup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&gt; 300 MB</a:t>
            </a:r>
          </a:p>
          <a:p>
            <a:r>
              <a:rPr lang="en-CA" sz="2400" dirty="0"/>
              <a:t>Large table can be marked as limited lookup table</a:t>
            </a:r>
          </a:p>
          <a:p>
            <a:r>
              <a:rPr lang="en-CA" sz="2400" dirty="0"/>
              <a:t>There is option to skip snapshot for large lookup table</a:t>
            </a:r>
          </a:p>
          <a:p>
            <a:r>
              <a:rPr lang="en-CA" sz="2400" dirty="0"/>
              <a:t>Limited lookup table can not be queried directly</a:t>
            </a:r>
          </a:p>
          <a:p>
            <a:r>
              <a:rPr lang="en-CA" sz="2400" dirty="0"/>
              <a:t>Limited lookup table doesn’t support derived dimension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6547325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Join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One fact table will join with multiple lookup tables in the cube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2504883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Derived vs Normal vs Host 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Derived column can be deduced from another – usually the corresponding FK</a:t>
            </a:r>
          </a:p>
          <a:p>
            <a:r>
              <a:rPr lang="en-CA" sz="2400" dirty="0"/>
              <a:t>Host column – Corresponding FK</a:t>
            </a:r>
          </a:p>
          <a:p>
            <a:r>
              <a:rPr lang="en-CA" sz="2400" dirty="0"/>
              <a:t>Derived dimension only comes </a:t>
            </a:r>
            <a:r>
              <a:rPr lang="en-CA" sz="2400"/>
              <a:t>from lookup table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0469290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OLAP Engines on Hadoop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b="1" dirty="0"/>
              <a:t>Apache </a:t>
            </a:r>
            <a:r>
              <a:rPr lang="en-CA" sz="2800" b="1" dirty="0" err="1"/>
              <a:t>Kylin</a:t>
            </a:r>
            <a:endParaRPr lang="en-CA" sz="2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Distributed Analytics Engine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400" dirty="0"/>
          </a:p>
          <a:p>
            <a:r>
              <a:rPr lang="en-CA" sz="2800" b="1" dirty="0"/>
              <a:t>Apache Druid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high-performance, column-oriented, distributed data store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400" dirty="0"/>
          </a:p>
          <a:p>
            <a:r>
              <a:rPr lang="en-CA" sz="2800" b="1" dirty="0"/>
              <a:t>Apache Lens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Unified Analytics Interface across multiple tiered data stores </a:t>
            </a:r>
          </a:p>
          <a:p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8219845"/>
      </p:ext>
    </p:ext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Dimension and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Dimension is a structure that categorizes facts and measures in order to enable users to answer business questions. Commonly used dimensions are people, products, place and time</a:t>
            </a:r>
          </a:p>
          <a:p>
            <a:endParaRPr lang="en-US" sz="2400" dirty="0"/>
          </a:p>
          <a:p>
            <a:r>
              <a:rPr lang="en-US" sz="2400" dirty="0"/>
              <a:t>Measure is a property on which calculations (e.g. sum, count, average, minimum and maximum) can be made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9157694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Cardinality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Cardinality of dimensions is an important measure of cube complexity</a:t>
            </a:r>
          </a:p>
          <a:p>
            <a:endParaRPr lang="en-US" sz="2400" dirty="0"/>
          </a:p>
          <a:p>
            <a:r>
              <a:rPr lang="en-US" sz="2400" dirty="0"/>
              <a:t>The higher the cardinality, the bigger the cube, the longer to build and the slower to query</a:t>
            </a:r>
          </a:p>
          <a:p>
            <a:endParaRPr lang="en-US" sz="2400" dirty="0"/>
          </a:p>
          <a:p>
            <a:r>
              <a:rPr lang="en-US" sz="2400" dirty="0"/>
              <a:t>Rule of Thumb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Reduce high cardinality by categorize values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&gt; 1000 worth attention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&gt; 1000000 should be avoided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7612072"/>
      </p:ext>
    </p:extLst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Auto Generate Dimensions vs Choose Dimensions Manually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365512"/>
      </p:ext>
    </p:extLst>
  </p:cSld>
  <p:clrMapOvr>
    <a:masterClrMapping/>
  </p:clrMapOvr>
  <p:transition spd="slow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Principle of </a:t>
            </a:r>
            <a:r>
              <a:rPr lang="en-US" dirty="0" err="1"/>
              <a:t>rowkeys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 err="1"/>
              <a:t>Rowkeys</a:t>
            </a:r>
            <a:r>
              <a:rPr lang="en-CA" sz="2800" dirty="0"/>
              <a:t> are composed by the dimension encoded values</a:t>
            </a:r>
          </a:p>
          <a:p>
            <a:r>
              <a:rPr lang="en-CA" sz="2800" dirty="0"/>
              <a:t>Dimension with high dictionary, select “false” for shards and then enter the fixed length for that dimension</a:t>
            </a:r>
          </a:p>
          <a:p>
            <a:r>
              <a:rPr lang="en-CA" sz="2800" dirty="0"/>
              <a:t>Put the mandatory dimension at the beginning, then followed the dimensions that heavily involved in filters (where condition). Put high cardinality dimensions ahead of low cardinality dimensions</a:t>
            </a:r>
          </a:p>
          <a:p>
            <a:endParaRPr lang="en-CA" sz="2800" dirty="0"/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4716476"/>
      </p:ext>
    </p:extLst>
  </p:cSld>
  <p:clrMapOvr>
    <a:masterClrMapping/>
  </p:clrMapOvr>
  <p:transition spd="slow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Cube Descriptor</a:t>
            </a:r>
          </a:p>
          <a:p>
            <a:endParaRPr lang="en-CA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Definition and settings for a cube instance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Defining which data model to use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What dimensions and measures to have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How to partition to segments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How to handle auto-merge</a:t>
            </a:r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9037818"/>
      </p:ext>
    </p:extLst>
  </p:cSld>
  <p:clrMapOvr>
    <a:masterClrMapping/>
  </p:clrMapOvr>
  <p:transition spd="slow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Cube Instance</a:t>
            </a:r>
          </a:p>
          <a:p>
            <a:endParaRPr lang="en-CA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Built from one cube descriptor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Consist of one or more cube segments according to partition settings</a:t>
            </a:r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3392828"/>
      </p:ext>
    </p:extLst>
  </p:cSld>
  <p:clrMapOvr>
    <a:masterClrMapping/>
  </p:clrMapOvr>
  <p:transition spd="slow"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 Setting -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MEDIUM</a:t>
            </a:r>
          </a:p>
          <a:p>
            <a:r>
              <a:rPr lang="en-CA" sz="2800" dirty="0"/>
              <a:t>LARGE</a:t>
            </a:r>
          </a:p>
          <a:p>
            <a:endParaRPr lang="en-CA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Reduce the number of regions of the cube by setting its “capacity” to “MEDIUM” or “LARGE”</a:t>
            </a:r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5671606"/>
      </p:ext>
    </p:extLst>
  </p:cSld>
  <p:clrMapOvr>
    <a:masterClrMapping/>
  </p:clrMapOvr>
  <p:transition spd="slow"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 Segment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Actual carrier of cube data, and maps to a </a:t>
            </a:r>
            <a:r>
              <a:rPr lang="en-CA" sz="2800" dirty="0" err="1"/>
              <a:t>HTable</a:t>
            </a:r>
            <a:r>
              <a:rPr lang="en-CA" sz="2800" dirty="0"/>
              <a:t> in HBase</a:t>
            </a:r>
          </a:p>
          <a:p>
            <a:r>
              <a:rPr lang="en-CA" sz="2800" dirty="0"/>
              <a:t>One building job creates one new segment for the cube instance</a:t>
            </a:r>
          </a:p>
          <a:p>
            <a:r>
              <a:rPr lang="en-CA" sz="2800" dirty="0"/>
              <a:t>Refresh related segments to avoid rebuilding whole cube if the data change on specific data period</a:t>
            </a:r>
          </a:p>
          <a:p>
            <a:endParaRPr lang="en-CA" sz="2400" dirty="0"/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1421832"/>
      </p:ext>
    </p:extLst>
  </p:cSld>
  <p:clrMapOvr>
    <a:masterClrMapping/>
  </p:clrMapOvr>
  <p:transition spd="slow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Cube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Define a DATE/STRING column as partition column on cube descriptor, to separate one cube into several segments with different date periods</a:t>
            </a:r>
          </a:p>
          <a:p>
            <a:r>
              <a:rPr lang="en-CA" sz="2400" dirty="0"/>
              <a:t>Only support date or string column</a:t>
            </a:r>
          </a:p>
          <a:p>
            <a:r>
              <a:rPr lang="en-CA" sz="2400" dirty="0"/>
              <a:t>Format can be </a:t>
            </a:r>
            <a:r>
              <a:rPr lang="en-CA" sz="2400" dirty="0" err="1"/>
              <a:t>yyyy</a:t>
            </a:r>
            <a:r>
              <a:rPr lang="en-CA" sz="2400" dirty="0"/>
              <a:t>-MM-</a:t>
            </a:r>
            <a:r>
              <a:rPr lang="en-CA" sz="2400" dirty="0" err="1"/>
              <a:t>dd</a:t>
            </a:r>
            <a:r>
              <a:rPr lang="en-CA" sz="2400" dirty="0"/>
              <a:t>, </a:t>
            </a:r>
            <a:r>
              <a:rPr lang="en-CA" sz="2400" dirty="0" err="1"/>
              <a:t>yyyyMMdd</a:t>
            </a:r>
            <a:r>
              <a:rPr lang="en-CA" sz="2400" dirty="0"/>
              <a:t>, </a:t>
            </a:r>
            <a:r>
              <a:rPr lang="en-CA" sz="2400" dirty="0" err="1"/>
              <a:t>yyyy</a:t>
            </a:r>
            <a:r>
              <a:rPr lang="en-CA" sz="2400" dirty="0"/>
              <a:t>-MM-</a:t>
            </a:r>
            <a:r>
              <a:rPr lang="en-CA" sz="2400" dirty="0" err="1"/>
              <a:t>dd</a:t>
            </a:r>
            <a:r>
              <a:rPr lang="en-CA" sz="2400" dirty="0"/>
              <a:t> </a:t>
            </a:r>
            <a:r>
              <a:rPr lang="en-CA" sz="2400" dirty="0" err="1"/>
              <a:t>HH:mm:ss</a:t>
            </a:r>
            <a:endParaRPr lang="en-CA" sz="2400" dirty="0"/>
          </a:p>
          <a:p>
            <a:r>
              <a:rPr lang="en-CA" sz="2400" dirty="0"/>
              <a:t>Separate time columns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2823012"/>
      </p:ext>
    </p:extLst>
  </p:cSld>
  <p:clrMapOvr>
    <a:masterClrMapping/>
  </p:clrMapOvr>
  <p:transition spd="slow"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Cube Filtering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391113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OLAP Engines on Hadoop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b="1" dirty="0"/>
              <a:t>Jethro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BI on Hadoop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400" dirty="0"/>
          </a:p>
          <a:p>
            <a:r>
              <a:rPr lang="en-CA" sz="2800" b="1" dirty="0" err="1"/>
              <a:t>AtScale</a:t>
            </a:r>
            <a:endParaRPr lang="en-CA" sz="2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OLAP and BI on Big Data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6342359"/>
      </p:ext>
    </p:extLst>
  </p:cSld>
  <p:clrMapOvr>
    <a:masterClrMapping/>
  </p:clrMapOvr>
  <p:transition spd="slow"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Does Cube Engine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Aggregate the base (n D) cuboid from source data, e.g. 3 dimension cube, 2D cuboids etc.</a:t>
            </a:r>
          </a:p>
          <a:p>
            <a:endParaRPr lang="en-CA" sz="2400" dirty="0"/>
          </a:p>
          <a:p>
            <a:r>
              <a:rPr lang="en-CA" sz="2400" dirty="0"/>
              <a:t>Aggregate the base (n-1 D) cuboid from source data</a:t>
            </a:r>
          </a:p>
          <a:p>
            <a:endParaRPr lang="en-CA" sz="2400" dirty="0"/>
          </a:p>
          <a:p>
            <a:r>
              <a:rPr lang="en-CA" sz="2400" dirty="0"/>
              <a:t>Aggregate the base (0 D) cuboid from source data with N+1 round MR, all layers cuboids get calculated</a:t>
            </a:r>
          </a:p>
          <a:p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0842325"/>
      </p:ext>
    </p:extLst>
  </p:cSld>
  <p:clrMapOvr>
    <a:masterClrMapping/>
  </p:clrMapOvr>
  <p:transition spd="slow"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By-layer Cubing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Split one big task into a couple of steps</a:t>
            </a:r>
          </a:p>
          <a:p>
            <a:r>
              <a:rPr lang="en-CA" sz="2400" dirty="0"/>
              <a:t>Each step based on the previous step’s output</a:t>
            </a:r>
          </a:p>
          <a:p>
            <a:r>
              <a:rPr lang="en-CA" sz="2400" dirty="0"/>
              <a:t>Avoiding re-calculation in case of failure</a:t>
            </a:r>
          </a:p>
          <a:p>
            <a:r>
              <a:rPr lang="en-CA" sz="2400" dirty="0"/>
              <a:t>Reliable algorithm </a:t>
            </a:r>
          </a:p>
          <a:p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3928549"/>
      </p:ext>
    </p:extLst>
  </p:cSld>
  <p:clrMapOvr>
    <a:masterClrMapping/>
  </p:clrMapOvr>
  <p:transition spd="slow"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/>
              <a:t>auto</a:t>
            </a:r>
          </a:p>
          <a:p>
            <a:r>
              <a:rPr lang="en-US" sz="2800" dirty="0" err="1"/>
              <a:t>inmem</a:t>
            </a:r>
            <a:endParaRPr lang="en-US" sz="2800" dirty="0"/>
          </a:p>
          <a:p>
            <a:r>
              <a:rPr lang="en-US" sz="2800" dirty="0"/>
              <a:t>layer</a:t>
            </a:r>
          </a:p>
          <a:p>
            <a:r>
              <a:rPr lang="en-US" sz="2800" dirty="0"/>
              <a:t>Random for testing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Kylin.cube.algorithm</a:t>
            </a:r>
            <a:r>
              <a:rPr lang="en-US" sz="2800" dirty="0"/>
              <a:t>=layer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6086755"/>
      </p:ext>
    </p:extLst>
  </p:cSld>
  <p:clrMapOvr>
    <a:masterClrMapping/>
  </p:clrMapOvr>
  <p:transition spd="slow"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/>
              <a:t>Build</a:t>
            </a:r>
          </a:p>
          <a:p>
            <a:r>
              <a:rPr lang="en-US" sz="2800" dirty="0"/>
              <a:t>Refresh</a:t>
            </a:r>
          </a:p>
          <a:p>
            <a:r>
              <a:rPr lang="en-US" sz="2800" dirty="0"/>
              <a:t>Merge</a:t>
            </a:r>
          </a:p>
          <a:p>
            <a:r>
              <a:rPr lang="en-US" sz="2800" dirty="0"/>
              <a:t>Purge</a:t>
            </a:r>
          </a:p>
          <a:p>
            <a:r>
              <a:rPr lang="en-US" sz="2800" dirty="0"/>
              <a:t>Enable</a:t>
            </a:r>
          </a:p>
          <a:p>
            <a:r>
              <a:rPr lang="en-US" sz="2800" dirty="0"/>
              <a:t>Disable</a:t>
            </a:r>
          </a:p>
          <a:p>
            <a:r>
              <a:rPr lang="en-US" sz="2800" dirty="0"/>
              <a:t>Drop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1990212"/>
      </p:ext>
    </p:extLst>
  </p:cSld>
  <p:clrMapOvr>
    <a:masterClrMapping/>
  </p:clrMapOvr>
  <p:transition spd="slow"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to build 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000" dirty="0"/>
              <a:t>Create Intermediate Flat Hive Table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000" dirty="0"/>
              <a:t>Extract data from source Hive tables (with all tables joined) and inserts them into an intermediate flat table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000" dirty="0"/>
          </a:p>
          <a:p>
            <a:r>
              <a:rPr lang="en-CA" sz="2000" dirty="0"/>
              <a:t>Redistribute Flat Hive Table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000" dirty="0"/>
              <a:t>Balance the data distribution in HDFS to avoid data skew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000" dirty="0"/>
              <a:t>Insert overwrite table … distribute by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000" dirty="0"/>
          </a:p>
          <a:p>
            <a:r>
              <a:rPr lang="en-CA" sz="2000" dirty="0"/>
              <a:t>Extract Fact Table Distinct Columns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000" dirty="0"/>
              <a:t>Runs a MR job to fetch distinct values for the dimensions, which are using dictionary encoding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000" dirty="0"/>
          </a:p>
          <a:p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6103449"/>
      </p:ext>
    </p:extLst>
  </p:cSld>
  <p:clrMapOvr>
    <a:masterClrMapping/>
  </p:clrMapOvr>
  <p:transition spd="slow"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to build 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Build Dimension Dictionary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Build dictionaries in memory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r>
              <a:rPr lang="en-US" sz="2000" dirty="0"/>
              <a:t>Save Cuboid Statistics</a:t>
            </a:r>
          </a:p>
          <a:p>
            <a:r>
              <a:rPr lang="en-US" sz="2000" dirty="0"/>
              <a:t>Create </a:t>
            </a:r>
            <a:r>
              <a:rPr lang="en-US" sz="2000" dirty="0" err="1"/>
              <a:t>Htable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Build Base Cuboid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The mapper number is equals to the reducer number of step 2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r>
              <a:rPr lang="en-US" sz="2000" dirty="0"/>
              <a:t>Build N-Dimension Cuboid</a:t>
            </a:r>
          </a:p>
          <a:p>
            <a:r>
              <a:rPr lang="en-US" sz="2000" dirty="0"/>
              <a:t>Build Cube In-Mem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One round MR to calculate all cuboids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The “</a:t>
            </a:r>
            <a:r>
              <a:rPr lang="en-US" sz="2000" b="1" dirty="0" err="1"/>
              <a:t>conf</a:t>
            </a:r>
            <a:r>
              <a:rPr lang="en-US" sz="2000" b="1" dirty="0"/>
              <a:t>/kylin_job_conf_inmem.xml</a:t>
            </a:r>
            <a:r>
              <a:rPr lang="en-US" sz="2000" dirty="0"/>
              <a:t>” is made for this step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8501258"/>
      </p:ext>
    </p:extLst>
  </p:cSld>
  <p:clrMapOvr>
    <a:masterClrMapping/>
  </p:clrMapOvr>
  <p:transition spd="slow"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to build 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000" dirty="0"/>
              <a:t>Convert Cuboid Data to </a:t>
            </a:r>
            <a:r>
              <a:rPr lang="en-CA" sz="2000" dirty="0" err="1"/>
              <a:t>Hfile</a:t>
            </a:r>
            <a:endParaRPr lang="en-CA" sz="2000" dirty="0"/>
          </a:p>
          <a:p>
            <a:r>
              <a:rPr lang="en-CA" sz="2000" dirty="0"/>
              <a:t>Load </a:t>
            </a:r>
            <a:r>
              <a:rPr lang="en-CA" sz="2000" dirty="0" err="1"/>
              <a:t>HFile</a:t>
            </a:r>
            <a:r>
              <a:rPr lang="en-CA" sz="2000" dirty="0"/>
              <a:t> to HBase Table</a:t>
            </a:r>
          </a:p>
          <a:p>
            <a:r>
              <a:rPr lang="en-US" sz="2000" dirty="0"/>
              <a:t>Update Cube Info</a:t>
            </a:r>
          </a:p>
          <a:p>
            <a:r>
              <a:rPr lang="en-US" sz="2000" dirty="0"/>
              <a:t>Hive Cleanup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8837063"/>
      </p:ext>
    </p:extLst>
  </p:cSld>
  <p:clrMapOvr>
    <a:masterClrMapping/>
  </p:clrMapOvr>
  <p:transition spd="slow"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Notification for Cube 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400" dirty="0"/>
              <a:t>ERROR, DISCARDED or SUCCEED</a:t>
            </a:r>
          </a:p>
          <a:p>
            <a:r>
              <a:rPr lang="en-US" sz="2400" dirty="0"/>
              <a:t>Via Email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817115"/>
      </p:ext>
    </p:extLst>
  </p:cSld>
  <p:clrMapOvr>
    <a:masterClrMapping/>
  </p:clrMapOvr>
  <p:transition spd="slow"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Cube Engine: MapReduce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Simple</a:t>
            </a:r>
          </a:p>
          <a:p>
            <a:r>
              <a:rPr lang="en-CA" sz="2400" dirty="0"/>
              <a:t>Stable</a:t>
            </a:r>
          </a:p>
          <a:p>
            <a:r>
              <a:rPr lang="en-CA" sz="2400" dirty="0"/>
              <a:t>Fulfill </a:t>
            </a:r>
            <a:r>
              <a:rPr lang="en-CA" sz="2400" dirty="0" err="1"/>
              <a:t>Kylin’s</a:t>
            </a:r>
            <a:r>
              <a:rPr lang="en-CA" sz="2400" dirty="0"/>
              <a:t> need very well</a:t>
            </a:r>
          </a:p>
          <a:p>
            <a:r>
              <a:rPr lang="en-CA" sz="2400" dirty="0"/>
              <a:t>Fast cubing to do as much as possible aggregation at map side</a:t>
            </a:r>
          </a:p>
          <a:p>
            <a:r>
              <a:rPr lang="en-CA" sz="2400" dirty="0"/>
              <a:t>Too much Disk IO (sorting and shuffling)</a:t>
            </a:r>
          </a:p>
          <a:p>
            <a:r>
              <a:rPr lang="en-CA" sz="2400" dirty="0"/>
              <a:t>Performance is not good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3581605"/>
      </p:ext>
    </p:extLst>
  </p:cSld>
  <p:clrMapOvr>
    <a:masterClrMapping/>
  </p:clrMapOvr>
  <p:transition spd="slow"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By-layer Spark Cubing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N-Dimension Cube -&gt; N+1 RDDs</a:t>
            </a:r>
          </a:p>
          <a:p>
            <a:r>
              <a:rPr lang="en-CA" sz="2400" dirty="0"/>
              <a:t>Parent/Child relations between RDDs</a:t>
            </a:r>
          </a:p>
          <a:p>
            <a:r>
              <a:rPr lang="en-CA" sz="2400" dirty="0"/>
              <a:t>Cached parent RDD make the generation of child RDD much efficient </a:t>
            </a:r>
            <a:r>
              <a:rPr lang="en-CA" sz="2400" dirty="0" err="1"/>
              <a:t>reduceByKey</a:t>
            </a:r>
            <a:r>
              <a:rPr lang="en-CA" sz="2400" dirty="0"/>
              <a:t> and </a:t>
            </a:r>
            <a:r>
              <a:rPr lang="en-CA" sz="2400" dirty="0" err="1"/>
              <a:t>flatMap</a:t>
            </a:r>
            <a:r>
              <a:rPr lang="en-CA" sz="2400" dirty="0"/>
              <a:t> in each stages</a:t>
            </a:r>
          </a:p>
          <a:p>
            <a:r>
              <a:rPr lang="en-CA" sz="2400" dirty="0"/>
              <a:t>3 times faster than MR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9824077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2286006"/>
            <a:ext cx="7247025" cy="1470025"/>
          </a:xfrm>
        </p:spPr>
        <p:txBody>
          <a:bodyPr>
            <a:normAutofit/>
          </a:bodyPr>
          <a:lstStyle/>
          <a:p>
            <a:r>
              <a:rPr lang="en-US" dirty="0"/>
              <a:t>Apache </a:t>
            </a:r>
            <a:r>
              <a:rPr lang="en-US" dirty="0" err="1"/>
              <a:t>Kylin</a:t>
            </a:r>
            <a:br>
              <a:rPr lang="en-US" dirty="0"/>
            </a:br>
            <a:r>
              <a:rPr lang="en-US" dirty="0"/>
              <a:t>Distributed Analytics Engine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Bin Jiang</a:t>
            </a:r>
          </a:p>
          <a:p>
            <a:r>
              <a:rPr lang="en-US" sz="2400" dirty="0">
                <a:latin typeface="+mn-lt"/>
              </a:rPr>
              <a:t>01/07/2018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0855487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Streaming 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Kafka-based streaming approach</a:t>
            </a:r>
          </a:p>
          <a:p>
            <a:r>
              <a:rPr lang="en-CA" sz="2400" dirty="0"/>
              <a:t>Doesn’t support join with lookup tables</a:t>
            </a:r>
          </a:p>
          <a:p>
            <a:r>
              <a:rPr lang="en-CA" sz="2400" dirty="0"/>
              <a:t>Only has fact table</a:t>
            </a:r>
          </a:p>
          <a:p>
            <a:r>
              <a:rPr lang="en-CA" sz="2400" dirty="0"/>
              <a:t>Must be partitioned</a:t>
            </a:r>
          </a:p>
          <a:p>
            <a:r>
              <a:rPr lang="en-CA" sz="2400" dirty="0"/>
              <a:t>The dimensions of MINUTE_START, HOUR_START, DAY_START,MONTH_START,QUARTER_START,YEAR_START are created automatically</a:t>
            </a:r>
          </a:p>
          <a:p>
            <a:r>
              <a:rPr lang="en-CA" sz="2400" dirty="0"/>
              <a:t>The partition time column should be a dimension of the cube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8752267"/>
      </p:ext>
    </p:extLst>
  </p:cSld>
  <p:clrMapOvr>
    <a:masterClrMapping/>
  </p:clrMapOvr>
  <p:transition spd="slow"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Streaming Cube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CA" sz="2400" dirty="0"/>
              <a:t>Define “</a:t>
            </a:r>
            <a:r>
              <a:rPr lang="en-CA" sz="2400" dirty="0" err="1"/>
              <a:t>year_start</a:t>
            </a:r>
            <a:r>
              <a:rPr lang="en-CA" sz="2400" dirty="0"/>
              <a:t>”, “</a:t>
            </a:r>
            <a:r>
              <a:rPr lang="en-CA" sz="2400" dirty="0" err="1"/>
              <a:t>quarter_start</a:t>
            </a:r>
            <a:r>
              <a:rPr lang="en-CA" sz="2400" dirty="0"/>
              <a:t>”, “</a:t>
            </a:r>
            <a:r>
              <a:rPr lang="en-CA" sz="2400" dirty="0" err="1"/>
              <a:t>month_start</a:t>
            </a:r>
            <a:r>
              <a:rPr lang="en-CA" sz="2400" dirty="0"/>
              <a:t>”, “</a:t>
            </a:r>
            <a:r>
              <a:rPr lang="en-CA" sz="2400" dirty="0" err="1"/>
              <a:t>day_start</a:t>
            </a:r>
            <a:r>
              <a:rPr lang="en-CA" sz="2400" dirty="0"/>
              <a:t>”, “</a:t>
            </a:r>
            <a:r>
              <a:rPr lang="en-CA" sz="2400" dirty="0" err="1"/>
              <a:t>hour_start</a:t>
            </a:r>
            <a:r>
              <a:rPr lang="en-CA" sz="2400" dirty="0"/>
              <a:t>”, “</a:t>
            </a:r>
            <a:r>
              <a:rPr lang="en-CA" sz="2400" dirty="0" err="1"/>
              <a:t>minute_start</a:t>
            </a:r>
            <a:r>
              <a:rPr lang="en-CA" sz="2400" dirty="0"/>
              <a:t>” as hierarchy to reduce the combinations to calculate</a:t>
            </a:r>
          </a:p>
          <a:p>
            <a:r>
              <a:rPr lang="en-CA" sz="2400" dirty="0"/>
              <a:t>“</a:t>
            </a:r>
            <a:r>
              <a:rPr lang="en-CA" sz="2400" dirty="0" err="1"/>
              <a:t>minute_start</a:t>
            </a:r>
            <a:r>
              <a:rPr lang="en-CA" sz="2400" dirty="0"/>
              <a:t>” to the head position of </a:t>
            </a:r>
            <a:r>
              <a:rPr lang="en-CA" sz="2400" dirty="0" err="1"/>
              <a:t>rowkeys</a:t>
            </a:r>
            <a:r>
              <a:rPr lang="en-CA" sz="2400" dirty="0"/>
              <a:t>, as for streaming queries, the time condition is always appeared, putting it to head will help to narrow down the scan range</a:t>
            </a:r>
          </a:p>
          <a:p>
            <a:r>
              <a:rPr lang="en-CA" sz="2400" dirty="0" err="1"/>
              <a:t>Kylin</a:t>
            </a:r>
            <a:r>
              <a:rPr lang="en-CA" sz="2400" dirty="0"/>
              <a:t> will record the offsets of each build, when receive a build request, it will start from the latest end position, and then seek the latest offsets from </a:t>
            </a:r>
            <a:r>
              <a:rPr lang="en-CA" sz="2400" dirty="0" err="1"/>
              <a:t>kafka</a:t>
            </a:r>
            <a:endParaRPr lang="en-CA" sz="2400" dirty="0"/>
          </a:p>
          <a:p>
            <a:r>
              <a:rPr lang="en-CA" sz="2400" dirty="0"/>
              <a:t>Allow multiple segments being built/merged concurrently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8162681"/>
      </p:ext>
    </p:extLst>
  </p:cSld>
  <p:clrMapOvr>
    <a:masterClrMapping/>
  </p:clrMapOvr>
  <p:transition spd="slow">
    <p:wipe dir="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Curse of Cube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400" dirty="0"/>
              <a:t>Infamous problem for all of the OLAP engines based on pre-calculation</a:t>
            </a:r>
          </a:p>
          <a:p>
            <a:r>
              <a:rPr lang="en-US" sz="2400" dirty="0"/>
              <a:t>N dimensions -&gt; 2^N dimensions</a:t>
            </a:r>
          </a:p>
          <a:p>
            <a:r>
              <a:rPr lang="en-US" sz="2400" dirty="0"/>
              <a:t>Prune unnecessary dimensions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7362996"/>
      </p:ext>
    </p:extLst>
  </p:cSld>
  <p:clrMapOvr>
    <a:masterClrMapping/>
  </p:clrMapOvr>
  <p:transition spd="slow">
    <p:wipe dir="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Curse of Cube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Approach to deal with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Hierarchies columns</a:t>
            </a:r>
          </a:p>
          <a:p>
            <a:r>
              <a:rPr lang="en-US" sz="2400" dirty="0"/>
              <a:t>Mandatory columns</a:t>
            </a:r>
          </a:p>
          <a:p>
            <a:r>
              <a:rPr lang="en-US" sz="2400" dirty="0"/>
              <a:t>Join columns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9075926"/>
      </p:ext>
    </p:extLst>
  </p:cSld>
  <p:clrMapOvr>
    <a:masterClrMapping/>
  </p:clrMapOvr>
  <p:transition spd="slow">
    <p:wipe dir="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Optimize Cube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400" dirty="0"/>
              <a:t>Grouping columns</a:t>
            </a:r>
          </a:p>
          <a:p>
            <a:r>
              <a:rPr lang="en-US" sz="2400" dirty="0"/>
              <a:t>Derived columns</a:t>
            </a:r>
          </a:p>
          <a:p>
            <a:r>
              <a:rPr lang="en-US" sz="2400" dirty="0"/>
              <a:t>By-layer vs </a:t>
            </a:r>
            <a:r>
              <a:rPr lang="en-US" sz="2400" dirty="0" err="1"/>
              <a:t>inmem</a:t>
            </a:r>
            <a:r>
              <a:rPr lang="en-US" sz="2400" dirty="0"/>
              <a:t> algorithms</a:t>
            </a:r>
          </a:p>
          <a:p>
            <a:r>
              <a:rPr lang="en-US" sz="2400" dirty="0"/>
              <a:t>BY-layer </a:t>
            </a:r>
            <a:r>
              <a:rPr lang="en-US" altLang="zh-CN" sz="2400" dirty="0"/>
              <a:t>Spark cubing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1500208"/>
      </p:ext>
    </p:extLst>
  </p:cSld>
  <p:clrMapOvr>
    <a:masterClrMapping/>
  </p:clrMapOvr>
  <p:transition spd="slow">
    <p:wipe dir="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Aggregation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400" dirty="0"/>
              <a:t>Each aggregation group is subset of dimensions and build cuboid with combinations inside. It aims at pruning for optimization</a:t>
            </a:r>
          </a:p>
          <a:p>
            <a:endParaRPr lang="en-US" sz="2400" dirty="0"/>
          </a:p>
          <a:p>
            <a:r>
              <a:rPr lang="en-US" sz="2400" dirty="0"/>
              <a:t>Hierarchy Group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Used for cuboid pruning, if dimension A, B, C forms a “hierarchy” relation, then only combinations with A, AB or ABC shall be remained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992336"/>
      </p:ext>
    </p:extLst>
  </p:cSld>
  <p:clrMapOvr>
    <a:masterClrMapping/>
  </p:clrMapOvr>
  <p:transition spd="slow">
    <p:wipe dir="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Mandatory Dimension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400" dirty="0"/>
              <a:t>Used for cuboid pruning, if a dimension is specified as “mandatory”, then those combinations without such dimension are pruned</a:t>
            </a:r>
          </a:p>
          <a:p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7307536"/>
      </p:ext>
    </p:extLst>
  </p:cSld>
  <p:clrMapOvr>
    <a:masterClrMapping/>
  </p:clrMapOvr>
  <p:transition spd="slow">
    <p:wipe dir="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400" dirty="0"/>
              <a:t>All cubes have to contain COUNT(1)</a:t>
            </a:r>
          </a:p>
          <a:p>
            <a:endParaRPr lang="en-US" sz="2400" dirty="0"/>
          </a:p>
          <a:p>
            <a:r>
              <a:rPr lang="en-US" sz="2400" dirty="0"/>
              <a:t>Return Type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BIGINT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DECIMAL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RAW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PERCENTILE</a:t>
            </a:r>
          </a:p>
          <a:p>
            <a:endParaRPr lang="en-US" sz="2400" dirty="0"/>
          </a:p>
          <a:p>
            <a:r>
              <a:rPr lang="en-US" sz="2400" dirty="0"/>
              <a:t>Parameter Type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Constant vs column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7443677"/>
      </p:ext>
    </p:extLst>
  </p:cSld>
  <p:clrMapOvr>
    <a:masterClrMapping/>
  </p:clrMapOvr>
  <p:transition spd="slow">
    <p:wipe dir="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Parameter Value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Depends on parameter type, if choose constant, </a:t>
            </a:r>
            <a:r>
              <a:rPr lang="en-US" sz="2400" dirty="0" err="1"/>
              <a:t>param</a:t>
            </a:r>
            <a:r>
              <a:rPr lang="en-US" sz="2400" dirty="0"/>
              <a:t> value will be 1, otherwise will be the name of columns (can be dimension or measure column)</a:t>
            </a:r>
          </a:p>
          <a:p>
            <a:endParaRPr lang="en-US" sz="2400" dirty="0"/>
          </a:p>
          <a:p>
            <a:r>
              <a:rPr lang="en-US" sz="2400" dirty="0"/>
              <a:t>Other measures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RAW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COUNT_DISTINCT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TOP_N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EXTENDED_COLUMN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PERCENTILE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5222511"/>
      </p:ext>
    </p:extLst>
  </p:cSld>
  <p:clrMapOvr>
    <a:masterClrMapping/>
  </p:clrMapOvr>
  <p:transition spd="slow">
    <p:wipe dir="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Table of common measure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COUNT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SUM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MIN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MAX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6035573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7AC6A2F-9AAB-422F-84FD-FB13C2FAE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066800"/>
            <a:ext cx="8229600" cy="4953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6850838"/>
      </p:ext>
    </p:extLst>
  </p:cSld>
  <p:clrMapOvr>
    <a:masterClrMapping/>
  </p:clrMapOvr>
  <p:transition spd="slow">
    <p:wipe dir="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- RAW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Query the detail data on the measure columns</a:t>
            </a:r>
          </a:p>
          <a:p>
            <a:pPr marL="400050" lvl="1" indent="0">
              <a:buNone/>
            </a:pPr>
            <a:endParaRPr lang="en-US" sz="1600" dirty="0"/>
          </a:p>
          <a:p>
            <a:pPr marL="400050" lvl="1" indent="0">
              <a:buNone/>
            </a:pPr>
            <a:r>
              <a:rPr lang="en-US" sz="1600" dirty="0"/>
              <a:t>The RAW function is used to make the SQL:</a:t>
            </a:r>
          </a:p>
          <a:p>
            <a:pPr marL="400050" lvl="1" indent="0">
              <a:buNone/>
            </a:pPr>
            <a:r>
              <a:rPr lang="en-US" sz="1600" dirty="0"/>
              <a:t>SELECT DT, SITE_ID, ITEM_COUNT FROM FACT_TABLE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5E7439-8CDD-489E-BF15-8AB9118275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200" y="3200400"/>
            <a:ext cx="5638800" cy="304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724399"/>
      </p:ext>
    </p:extLst>
  </p:cSld>
  <p:clrMapOvr>
    <a:masterClrMapping/>
  </p:clrMapOvr>
  <p:transition spd="slow">
    <p:wipe dir="d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- RAW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Cardinality and distribution of column are important to RAW measure</a:t>
            </a:r>
          </a:p>
          <a:p>
            <a:pPr marL="400050" lvl="1" indent="0">
              <a:buNone/>
            </a:pPr>
            <a:endParaRPr lang="en-US" sz="1600" dirty="0"/>
          </a:p>
          <a:p>
            <a:r>
              <a:rPr lang="en-US" sz="2400" dirty="0"/>
              <a:t>Avoid data skew by defining the value uniform distribution column to dimensions</a:t>
            </a:r>
          </a:p>
          <a:p>
            <a:endParaRPr lang="en-US" sz="2400" dirty="0"/>
          </a:p>
          <a:p>
            <a:r>
              <a:rPr lang="en-US" sz="2400" dirty="0"/>
              <a:t>Super high cardinality column with RAW measure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Cut big segment into several segments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Set </a:t>
            </a:r>
            <a:r>
              <a:rPr lang="en-US" sz="2000" dirty="0" err="1"/>
              <a:t>kylin.dictionary.max.cardinality</a:t>
            </a:r>
            <a:r>
              <a:rPr lang="en-US" sz="2000" dirty="0"/>
              <a:t> to higher value (5000000 is default)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5314723"/>
      </p:ext>
    </p:extLst>
  </p:cSld>
  <p:clrMapOvr>
    <a:masterClrMapping/>
  </p:clrMapOvr>
  <p:transition spd="slow">
    <p:wipe dir="d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- RAW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Limitation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Maximum is 1M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RAW measure column can not be used in WHERE column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r>
              <a:rPr lang="en-US" sz="2400" dirty="0"/>
              <a:t>Implementation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Customer aggregation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Return type depends on the column type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Save the column raw data in the base cuboid data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SQL with the RAW measure column will be routed to the base cuboid query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Query the RAW measure will extract the raw data from base cuboid data with dimension values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1743042"/>
      </p:ext>
    </p:extLst>
  </p:cSld>
  <p:clrMapOvr>
    <a:masterClrMapping/>
  </p:clrMapOvr>
  <p:transition spd="slow">
    <p:wipe dir="d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– COUNT_DISTINCT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 err="1"/>
              <a:t>HyperLogLog</a:t>
            </a:r>
            <a:r>
              <a:rPr lang="en-US" sz="2400" dirty="0"/>
              <a:t> based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A approximate algorithm – </a:t>
            </a:r>
            <a:r>
              <a:rPr lang="en-US" sz="2000" dirty="0" err="1"/>
              <a:t>HyperLogLog</a:t>
            </a:r>
            <a:r>
              <a:rPr lang="en-US" sz="2000" dirty="0"/>
              <a:t> is introduced, and keep error rate in a lower level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r>
              <a:rPr lang="en-US" sz="2400" dirty="0"/>
              <a:t>Precise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Pre-calculated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Based on </a:t>
            </a:r>
            <a:r>
              <a:rPr lang="en-US" sz="2000" dirty="0" err="1"/>
              <a:t>RoaringBitmap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/>
              <a:t>Int</a:t>
            </a:r>
            <a:r>
              <a:rPr lang="en-US" sz="2000" dirty="0"/>
              <a:t> or </a:t>
            </a:r>
            <a:r>
              <a:rPr lang="en-US" sz="2000" dirty="0" err="1"/>
              <a:t>bigint</a:t>
            </a:r>
            <a:r>
              <a:rPr lang="en-US" sz="2000" dirty="0"/>
              <a:t> are supported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3430667"/>
      </p:ext>
    </p:extLst>
  </p:cSld>
  <p:clrMapOvr>
    <a:masterClrMapping/>
  </p:clrMapOvr>
  <p:transition spd="slow">
    <p:wipe dir="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– COUNT_DISTINCT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Error Rate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r>
              <a:rPr lang="en-US" sz="2400" dirty="0"/>
              <a:t>The result of count distinct without global dictionary is not correct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4574176"/>
      </p:ext>
    </p:extLst>
  </p:cSld>
  <p:clrMapOvr>
    <a:masterClrMapping/>
  </p:clrMapOvr>
  <p:transition spd="slow">
    <p:wipe dir="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– TOP_N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Approximate realization</a:t>
            </a:r>
          </a:p>
          <a:p>
            <a:endParaRPr lang="en-US" sz="2400" dirty="0"/>
          </a:p>
          <a:p>
            <a:r>
              <a:rPr lang="en-US" sz="2400" dirty="0"/>
              <a:t>Reduce the size of base cuboids</a:t>
            </a:r>
          </a:p>
          <a:p>
            <a:endParaRPr lang="en-US" sz="2400" dirty="0"/>
          </a:p>
          <a:p>
            <a:r>
              <a:rPr lang="en-US" sz="2400" dirty="0"/>
              <a:t>Based on stream-lib implementation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6061646"/>
      </p:ext>
    </p:extLst>
  </p:cSld>
  <p:clrMapOvr>
    <a:masterClrMapping/>
  </p:clrMapOvr>
  <p:transition spd="slow">
    <p:wipe dir="d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– TOP_N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Approximate realization</a:t>
            </a:r>
          </a:p>
          <a:p>
            <a:endParaRPr lang="en-US" sz="2400" dirty="0"/>
          </a:p>
          <a:p>
            <a:r>
              <a:rPr lang="en-US" sz="2400" dirty="0"/>
              <a:t>Reduce the size of base cuboids</a:t>
            </a:r>
          </a:p>
          <a:p>
            <a:endParaRPr lang="en-US" sz="2400" dirty="0"/>
          </a:p>
          <a:p>
            <a:r>
              <a:rPr lang="en-US" sz="2400" dirty="0"/>
              <a:t>Based on stream-lib implementation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5653071"/>
      </p:ext>
    </p:extLst>
  </p:cSld>
  <p:clrMapOvr>
    <a:masterClrMapping/>
  </p:clrMapOvr>
  <p:transition spd="slow">
    <p:wipe dir="d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– EXTENDED_COLUMN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/>
              <a:t>Only used for representation</a:t>
            </a:r>
          </a:p>
          <a:p>
            <a:endParaRPr lang="en-US" sz="2400" dirty="0"/>
          </a:p>
          <a:p>
            <a:r>
              <a:rPr lang="en-US" sz="2400" dirty="0"/>
              <a:t>Not a dimension</a:t>
            </a:r>
          </a:p>
          <a:p>
            <a:endParaRPr lang="en-US" sz="2400" dirty="0"/>
          </a:p>
          <a:p>
            <a:r>
              <a:rPr lang="en-US" sz="2400" dirty="0"/>
              <a:t>Works like a key/value map against the HOST_COLUMN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2839067"/>
      </p:ext>
    </p:extLst>
  </p:cSld>
  <p:clrMapOvr>
    <a:masterClrMapping/>
  </p:clrMapOvr>
  <p:transition spd="slow">
    <p:wipe dir="d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– PERCENTILE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Approximate percentile analytics SQL queries</a:t>
            </a:r>
          </a:p>
          <a:p>
            <a:endParaRPr lang="en-US" sz="2400" dirty="0"/>
          </a:p>
          <a:p>
            <a:r>
              <a:rPr lang="en-US" sz="2400" dirty="0"/>
              <a:t>Used in statistics indicating the value below which a given percentage of observations in a group of observations fall</a:t>
            </a:r>
          </a:p>
          <a:p>
            <a:endParaRPr lang="en-US" sz="2400" dirty="0"/>
          </a:p>
          <a:p>
            <a:r>
              <a:rPr lang="en-US" sz="2400" dirty="0"/>
              <a:t>Based on high-efficient data structure called t-digit to save aggregation counters</a:t>
            </a:r>
          </a:p>
          <a:p>
            <a:endParaRPr lang="en-US" sz="2400" dirty="0"/>
          </a:p>
          <a:p>
            <a:r>
              <a:rPr lang="en-US" sz="2400" dirty="0"/>
              <a:t>Examples</a:t>
            </a:r>
          </a:p>
          <a:p>
            <a:endParaRPr lang="en-US" sz="2400" dirty="0"/>
          </a:p>
          <a:p>
            <a:pPr marL="400050" lvl="1" indent="0">
              <a:buNone/>
            </a:pPr>
            <a:r>
              <a:rPr lang="en-US" sz="2000" dirty="0"/>
              <a:t>SELECT </a:t>
            </a:r>
            <a:r>
              <a:rPr lang="en-US" sz="2000" dirty="0" err="1"/>
              <a:t>seller_id</a:t>
            </a:r>
            <a:r>
              <a:rPr lang="en-US" sz="2000" dirty="0"/>
              <a:t>, percentile(price, 0.5)</a:t>
            </a:r>
          </a:p>
          <a:p>
            <a:pPr marL="400050" lvl="1" indent="0">
              <a:buNone/>
            </a:pPr>
            <a:r>
              <a:rPr lang="en-US" sz="2000" dirty="0"/>
              <a:t>FROM </a:t>
            </a:r>
            <a:r>
              <a:rPr lang="en-US" sz="2000" dirty="0" err="1"/>
              <a:t>test_kylin_fact</a:t>
            </a:r>
            <a:endParaRPr lang="en-US" sz="2000" dirty="0"/>
          </a:p>
          <a:p>
            <a:pPr marL="400050" lvl="1" indent="0">
              <a:buNone/>
            </a:pPr>
            <a:r>
              <a:rPr lang="en-US" sz="2000" dirty="0"/>
              <a:t>GROUP BY </a:t>
            </a:r>
            <a:r>
              <a:rPr lang="en-US" sz="2000" dirty="0" err="1"/>
              <a:t>seller_id</a:t>
            </a:r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1164889"/>
      </p:ext>
    </p:extLst>
  </p:cSld>
  <p:clrMapOvr>
    <a:masterClrMapping/>
  </p:clrMapOvr>
  <p:transition spd="slow">
    <p:wipe dir="d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Memory hungry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COUNT DISTINCT (precise)</a:t>
            </a:r>
          </a:p>
          <a:p>
            <a:endParaRPr lang="en-CA" sz="2800" dirty="0"/>
          </a:p>
          <a:p>
            <a:r>
              <a:rPr lang="en-CA" sz="2800" dirty="0"/>
              <a:t>TOP N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432199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</a:t>
            </a:r>
            <a:r>
              <a:rPr lang="en-US" dirty="0" err="1"/>
              <a:t>Kylin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 fontScale="92500" lnSpcReduction="10000"/>
          </a:bodyPr>
          <a:lstStyle/>
          <a:p>
            <a:r>
              <a:rPr lang="en-CA" sz="2000" dirty="0"/>
              <a:t>Extremely Fast OLAP Engine at Scale</a:t>
            </a:r>
          </a:p>
          <a:p>
            <a:r>
              <a:rPr lang="en-CA" sz="2000" dirty="0"/>
              <a:t>ANSI SQL Interface on Hadoop</a:t>
            </a:r>
          </a:p>
          <a:p>
            <a:r>
              <a:rPr lang="en-CA" sz="2000" dirty="0"/>
              <a:t>Interactive Query Capability </a:t>
            </a:r>
          </a:p>
          <a:p>
            <a:r>
              <a:rPr lang="en-CA" sz="2000" dirty="0"/>
              <a:t>MOLAP Cube</a:t>
            </a:r>
          </a:p>
          <a:p>
            <a:r>
              <a:rPr lang="en-CA" sz="2000" dirty="0"/>
              <a:t>Seamless Integration with BI Tools</a:t>
            </a:r>
          </a:p>
          <a:p>
            <a:r>
              <a:rPr lang="en-CA" sz="2000" dirty="0"/>
              <a:t>Job Management and Monitoring </a:t>
            </a:r>
          </a:p>
          <a:p>
            <a:r>
              <a:rPr lang="en-CA" sz="2000" dirty="0"/>
              <a:t>Compression and Encoding Support </a:t>
            </a:r>
          </a:p>
          <a:p>
            <a:r>
              <a:rPr lang="en-CA" sz="2000" dirty="0"/>
              <a:t>Incremental Refresh of Cubes </a:t>
            </a:r>
          </a:p>
          <a:p>
            <a:r>
              <a:rPr lang="en-CA" sz="2000" dirty="0"/>
              <a:t>Leverage HBase Coprocessor for query latency </a:t>
            </a:r>
          </a:p>
          <a:p>
            <a:r>
              <a:rPr lang="en-CA" sz="2000" dirty="0"/>
              <a:t>Both approximate and precise Query Capabilities for Distinct Count</a:t>
            </a:r>
          </a:p>
          <a:p>
            <a:r>
              <a:rPr lang="en-CA" sz="2000" dirty="0"/>
              <a:t>Approximate Top-N Query Capability</a:t>
            </a:r>
          </a:p>
          <a:p>
            <a:r>
              <a:rPr lang="en-CA" sz="2000" dirty="0"/>
              <a:t>Easy Web interface to manage, build, monitor and query cubes </a:t>
            </a:r>
          </a:p>
          <a:p>
            <a:r>
              <a:rPr lang="en-CA" sz="2000" dirty="0"/>
              <a:t>Security capability to set ACL at Cube/Project Level </a:t>
            </a:r>
          </a:p>
          <a:p>
            <a:r>
              <a:rPr lang="en-CA" sz="2000" dirty="0"/>
              <a:t>Support LDAP and SAML Integration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2591233"/>
      </p:ext>
    </p:extLst>
  </p:cSld>
  <p:clrMapOvr>
    <a:masterClrMapping/>
  </p:clrMapOvr>
  <p:transition spd="slow">
    <p:wipe dir="d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Dictionary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5175736"/>
          </a:xfrm>
        </p:spPr>
        <p:txBody>
          <a:bodyPr>
            <a:normAutofit/>
          </a:bodyPr>
          <a:lstStyle/>
          <a:p>
            <a:r>
              <a:rPr lang="en-US" sz="2400" dirty="0" err="1"/>
              <a:t>Kylin</a:t>
            </a:r>
            <a:r>
              <a:rPr lang="en-US" sz="2400" dirty="0"/>
              <a:t> uses dictionary to encode the values in each column, this greatly reduce the cube’s storage size</a:t>
            </a:r>
          </a:p>
          <a:p>
            <a:endParaRPr lang="en-US" sz="2400" dirty="0"/>
          </a:p>
          <a:p>
            <a:r>
              <a:rPr lang="en-US" sz="2400" dirty="0"/>
              <a:t>To build the dictionary, </a:t>
            </a:r>
            <a:r>
              <a:rPr lang="en-US" sz="2400" dirty="0" err="1"/>
              <a:t>Kylin</a:t>
            </a:r>
            <a:r>
              <a:rPr lang="en-US" sz="2400" dirty="0"/>
              <a:t> need fetch the distinct values for each column</a:t>
            </a:r>
          </a:p>
          <a:p>
            <a:endParaRPr lang="en-US" sz="2400" dirty="0"/>
          </a:p>
          <a:p>
            <a:r>
              <a:rPr lang="en-US" sz="2400" dirty="0"/>
              <a:t>Global Dictionary make sure ID for the same value will be the same after encoded even in the different segments</a:t>
            </a:r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9758626"/>
      </p:ext>
    </p:extLst>
  </p:cSld>
  <p:clrMapOvr>
    <a:masterClrMapping/>
  </p:clrMapOvr>
  <p:transition spd="slow">
    <p:wipe dir="d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SQL Reference - Calcite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http://calcite.apache.org/docs/reference.html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2517660"/>
      </p:ext>
    </p:extLst>
  </p:cSld>
  <p:clrMapOvr>
    <a:masterClrMapping/>
  </p:clrMapOvr>
  <p:transition spd="slow">
    <p:wipe dir="d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Advanced </a:t>
            </a:r>
            <a:r>
              <a:rPr lang="en-US" dirty="0" err="1"/>
              <a:t>Kylin</a:t>
            </a:r>
            <a:r>
              <a:rPr lang="en-US" dirty="0"/>
              <a:t>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/>
              <a:t>Window Function</a:t>
            </a:r>
          </a:p>
          <a:p>
            <a:r>
              <a:rPr lang="en-US" sz="2800" dirty="0"/>
              <a:t>Grouping Sets</a:t>
            </a:r>
          </a:p>
          <a:p>
            <a:r>
              <a:rPr lang="en-US" sz="2800" dirty="0"/>
              <a:t>Support more complicate query, keeping SQL statements simple and clearly</a:t>
            </a:r>
          </a:p>
          <a:p>
            <a:r>
              <a:rPr lang="en-US" sz="2800" dirty="0"/>
              <a:t>Calcite window function and is similar with Hive window function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3003400"/>
      </p:ext>
    </p:extLst>
  </p:cSld>
  <p:clrMapOvr>
    <a:masterClrMapping/>
  </p:clrMapOvr>
  <p:transition spd="slow">
    <p:wipe dir="d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Query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 err="1"/>
              <a:t>Kylin.query.metrics.enable</a:t>
            </a:r>
            <a:r>
              <a:rPr lang="en-US" sz="2800" dirty="0"/>
              <a:t>=true</a:t>
            </a:r>
          </a:p>
          <a:p>
            <a:r>
              <a:rPr lang="en-US" sz="2800" dirty="0"/>
              <a:t>The Key Query Metrics</a:t>
            </a:r>
          </a:p>
          <a:p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err="1"/>
              <a:t>QueryCount</a:t>
            </a:r>
            <a:r>
              <a:rPr lang="en-US" sz="2400" dirty="0"/>
              <a:t> - The total of query count</a:t>
            </a:r>
          </a:p>
          <a:p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err="1"/>
              <a:t>QueryFailCount</a:t>
            </a:r>
            <a:r>
              <a:rPr lang="en-US" dirty="0"/>
              <a:t> - </a:t>
            </a:r>
            <a:r>
              <a:rPr lang="en-US" sz="2400" dirty="0"/>
              <a:t>The total of failed query count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7550351"/>
      </p:ext>
    </p:extLst>
  </p:cSld>
  <p:clrMapOvr>
    <a:masterClrMapping/>
  </p:clrMapOvr>
  <p:transition spd="slow">
    <p:wipe dir="d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Trigger the Cube Build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 err="1"/>
              <a:t>Kylin</a:t>
            </a:r>
            <a:r>
              <a:rPr lang="en-US" sz="2800" dirty="0"/>
              <a:t> Console</a:t>
            </a:r>
          </a:p>
          <a:p>
            <a:r>
              <a:rPr lang="en-US" sz="2800" dirty="0"/>
              <a:t>Restful API</a:t>
            </a:r>
          </a:p>
          <a:p>
            <a:r>
              <a:rPr lang="en-US" sz="2800" dirty="0"/>
              <a:t>CRON Job</a:t>
            </a:r>
          </a:p>
          <a:p>
            <a:r>
              <a:rPr lang="en-US" sz="2800" dirty="0" err="1"/>
              <a:t>Oozie</a:t>
            </a:r>
            <a:endParaRPr lang="en-US" sz="2800" dirty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3014887"/>
      </p:ext>
    </p:extLst>
  </p:cSld>
  <p:clrMapOvr>
    <a:masterClrMapping/>
  </p:clrMapOvr>
  <p:transition spd="slow">
    <p:wipe dir="d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Configuration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 err="1"/>
              <a:t>kylin.properties</a:t>
            </a:r>
            <a:endParaRPr lang="en-US" sz="2800" dirty="0"/>
          </a:p>
          <a:p>
            <a:r>
              <a:rPr lang="en-US" sz="2800" dirty="0"/>
              <a:t>kylin_hive_conf.xml</a:t>
            </a:r>
          </a:p>
          <a:p>
            <a:r>
              <a:rPr lang="en-US" sz="2800" dirty="0"/>
              <a:t>kylin_job_conf.xml</a:t>
            </a:r>
          </a:p>
          <a:p>
            <a:r>
              <a:rPr lang="en-US" sz="2800" dirty="0"/>
              <a:t>kylin_job_conf_inmem.xml</a:t>
            </a:r>
          </a:p>
          <a:p>
            <a:r>
              <a:rPr lang="en-US" sz="2800" dirty="0"/>
              <a:t>kylin-kafka-consumer.xml</a:t>
            </a:r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2396766"/>
      </p:ext>
    </p:extLst>
  </p:cSld>
  <p:clrMapOvr>
    <a:masterClrMapping/>
  </p:clrMapOvr>
  <p:transition spd="slow">
    <p:wipe dir="d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Optimized Cube Build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 err="1"/>
              <a:t>hive.merge.mapfile</a:t>
            </a:r>
            <a:r>
              <a:rPr lang="en-US" sz="2800" dirty="0"/>
              <a:t>=false</a:t>
            </a:r>
          </a:p>
          <a:p>
            <a:r>
              <a:rPr lang="en-US" sz="2800" dirty="0" err="1"/>
              <a:t>kylin.job.mapreduce.mapper.input.rows</a:t>
            </a:r>
            <a:r>
              <a:rPr lang="en-US" sz="2800" dirty="0"/>
              <a:t>=500000</a:t>
            </a:r>
          </a:p>
          <a:p>
            <a:r>
              <a:rPr lang="en-US" sz="2800" dirty="0" err="1"/>
              <a:t>kylin.job.mapreduce.default.reduce.input.mb</a:t>
            </a:r>
            <a:r>
              <a:rPr lang="en-US" sz="2800" dirty="0"/>
              <a:t>=200</a:t>
            </a:r>
          </a:p>
          <a:p>
            <a:r>
              <a:rPr lang="en-US" sz="2800" dirty="0"/>
              <a:t>spark cube engine</a:t>
            </a:r>
          </a:p>
          <a:p>
            <a:r>
              <a:rPr lang="en-US" sz="2800" dirty="0" err="1"/>
              <a:t>mapreduce.map.java.opts</a:t>
            </a:r>
            <a:endParaRPr lang="en-US" sz="2800" dirty="0"/>
          </a:p>
          <a:p>
            <a:r>
              <a:rPr lang="en-US" sz="2800" dirty="0" err="1"/>
              <a:t>kyline.hbase.region.cut</a:t>
            </a:r>
            <a:r>
              <a:rPr lang="en-US" sz="2800" dirty="0"/>
              <a:t>=2</a:t>
            </a:r>
          </a:p>
          <a:p>
            <a:r>
              <a:rPr lang="en-US" sz="2800" dirty="0"/>
              <a:t>kylin.hbase.hfile.size.gb=1</a:t>
            </a:r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9198684"/>
      </p:ext>
    </p:extLst>
  </p:cSld>
  <p:clrMapOvr>
    <a:masterClrMapping/>
  </p:clrMapOvr>
  <p:transition spd="slow">
    <p:wipe dir="d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Tuning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/>
              <a:t>Reduce the combination</a:t>
            </a:r>
          </a:p>
          <a:p>
            <a:r>
              <a:rPr lang="en-US" sz="2800" dirty="0"/>
              <a:t>Compress output</a:t>
            </a:r>
          </a:p>
          <a:p>
            <a:r>
              <a:rPr lang="en-US" sz="2800" dirty="0"/>
              <a:t>Compress Hive table</a:t>
            </a:r>
          </a:p>
          <a:p>
            <a:r>
              <a:rPr lang="en-US" sz="2800" dirty="0"/>
              <a:t>Partition Hive table</a:t>
            </a:r>
          </a:p>
          <a:p>
            <a:r>
              <a:rPr lang="en-US" sz="2800" dirty="0"/>
              <a:t>Cube with high cardinality dimensions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1413584"/>
      </p:ext>
    </p:extLst>
  </p:cSld>
  <p:clrMapOvr>
    <a:masterClrMapping/>
  </p:clrMapOvr>
  <p:transition spd="slow">
    <p:wipe dir="d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988168"/>
          </a:xfrm>
        </p:spPr>
        <p:txBody>
          <a:bodyPr>
            <a:normAutofit/>
          </a:bodyPr>
          <a:lstStyle/>
          <a:p>
            <a:r>
              <a:rPr lang="en-US" sz="2800" dirty="0"/>
              <a:t>Backup or Restore metadata</a:t>
            </a:r>
          </a:p>
          <a:p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backup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</a:t>
            </a:r>
            <a:r>
              <a:rPr lang="en-US" sz="2400"/>
              <a:t>sh fetch DATA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reset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refresh-cube-signature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restore PATH_TO_LOCAL_META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list RESOURCE_PATH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cat RESOURCE_PATH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remove RESOURCE_PATH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./metastore.sh clean [--delete true]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2091409"/>
      </p:ext>
    </p:extLst>
  </p:cSld>
  <p:clrMapOvr>
    <a:masterClrMapping/>
  </p:clrMapOvr>
  <p:transition spd="slow">
    <p:wipe dir="d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Connect to </a:t>
            </a:r>
            <a:r>
              <a:rPr lang="en-US" dirty="0" err="1"/>
              <a:t>Kylin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/>
              <a:t>ODBC or JDBC</a:t>
            </a:r>
          </a:p>
          <a:p>
            <a:r>
              <a:rPr lang="en-US" sz="2800" dirty="0"/>
              <a:t>RESTful API</a:t>
            </a:r>
          </a:p>
          <a:p>
            <a:r>
              <a:rPr lang="en-US" sz="2800" dirty="0"/>
              <a:t>MS Excel</a:t>
            </a:r>
          </a:p>
          <a:p>
            <a:r>
              <a:rPr lang="en-US" sz="2800" dirty="0" err="1"/>
              <a:t>PowerBI</a:t>
            </a:r>
            <a:endParaRPr lang="en-US" sz="2800" dirty="0"/>
          </a:p>
          <a:p>
            <a:r>
              <a:rPr lang="en-US" sz="2800" dirty="0"/>
              <a:t>Tableau</a:t>
            </a:r>
          </a:p>
          <a:p>
            <a:r>
              <a:rPr lang="en-US" sz="2800" dirty="0"/>
              <a:t>MicroStrategy</a:t>
            </a:r>
          </a:p>
          <a:p>
            <a:r>
              <a:rPr lang="en-US" sz="2800" dirty="0"/>
              <a:t>Squirrel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6928962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does </a:t>
            </a:r>
            <a:r>
              <a:rPr lang="en-US" dirty="0" err="1"/>
              <a:t>Kylin</a:t>
            </a:r>
            <a:r>
              <a:rPr lang="en-US" dirty="0"/>
              <a:t>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Identify a Star Schema on Hadoop</a:t>
            </a:r>
          </a:p>
          <a:p>
            <a:r>
              <a:rPr lang="en-CA" sz="2800" dirty="0"/>
              <a:t>Build Cube from the identified tables</a:t>
            </a:r>
          </a:p>
          <a:p>
            <a:r>
              <a:rPr lang="en-CA" sz="2800" dirty="0"/>
              <a:t>Query with ANSI-SQL and get results in sub-second, via ODBC, JDBC or RESTful API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047603"/>
      </p:ext>
    </p:extLst>
  </p:cSld>
  <p:clrMapOvr>
    <a:masterClrMapping/>
  </p:clrMapOvr>
  <p:transition spd="slow">
    <p:wipe dir="d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Query Pushdown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759568"/>
          </a:xfrm>
        </p:spPr>
        <p:txBody>
          <a:bodyPr>
            <a:normAutofit/>
          </a:bodyPr>
          <a:lstStyle/>
          <a:p>
            <a:r>
              <a:rPr lang="en-US" sz="2800" dirty="0"/>
              <a:t>A query can not be answered by any cube</a:t>
            </a:r>
          </a:p>
          <a:p>
            <a:r>
              <a:rPr lang="en-US" sz="2800" dirty="0"/>
              <a:t>Backup Query Engine: Hive, </a:t>
            </a:r>
            <a:r>
              <a:rPr lang="en-US" sz="2800" dirty="0" err="1"/>
              <a:t>SparkSQL</a:t>
            </a:r>
            <a:r>
              <a:rPr lang="en-US" sz="2800" dirty="0"/>
              <a:t> and Impala</a:t>
            </a:r>
          </a:p>
          <a:p>
            <a:r>
              <a:rPr lang="en-US" sz="2800" dirty="0"/>
              <a:t>Configuration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6F09AC-AFEC-4D55-A45A-705118765A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3429000"/>
            <a:ext cx="7086600" cy="2133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525615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Kylin</a:t>
            </a:r>
            <a:r>
              <a:rPr lang="en-US" dirty="0"/>
              <a:t> </a:t>
            </a:r>
            <a:r>
              <a:rPr lang="en-US" dirty="0" err="1"/>
              <a:t>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000" dirty="0" err="1"/>
              <a:t>Kylin</a:t>
            </a:r>
            <a:r>
              <a:rPr lang="en-CA" sz="2000" dirty="0"/>
              <a:t> Core: Metadata Engine, Query Engine, Job Engine and Storage Engine</a:t>
            </a:r>
          </a:p>
          <a:p>
            <a:r>
              <a:rPr lang="en-CA" sz="2000" dirty="0"/>
              <a:t>Extensions: Plugins to support additional functions and features</a:t>
            </a:r>
          </a:p>
          <a:p>
            <a:r>
              <a:rPr lang="en-CA" sz="2000" dirty="0"/>
              <a:t>Integration: Lifecycle Management Support to integrate with Job Scheduler, ETL, Monitoring and Alerting Systems</a:t>
            </a:r>
          </a:p>
          <a:p>
            <a:r>
              <a:rPr lang="en-CA" sz="2000" dirty="0"/>
              <a:t>User Interface: Allows third party users to build customized user-interface atop </a:t>
            </a:r>
            <a:r>
              <a:rPr lang="en-CA" sz="2000" dirty="0" err="1"/>
              <a:t>Kylin</a:t>
            </a:r>
            <a:r>
              <a:rPr lang="en-CA" sz="2000" dirty="0"/>
              <a:t> core</a:t>
            </a:r>
          </a:p>
          <a:p>
            <a:r>
              <a:rPr lang="en-CA" sz="2000" dirty="0"/>
              <a:t>Drivers: ODBC and JDBC drivers to support different tools and products, such as Tableau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0839775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412632"/>
            <a:ext cx="8077200" cy="4648267"/>
          </a:xfrm>
        </p:spPr>
        <p:txBody>
          <a:bodyPr>
            <a:normAutofit/>
          </a:bodyPr>
          <a:lstStyle/>
          <a:p>
            <a:r>
              <a:rPr lang="en-CA" sz="2800" dirty="0"/>
              <a:t>Data warehouse (DW or DWH)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An enterprise data warehouse(EDW), is a system used for reporting and data analysis</a:t>
            </a:r>
          </a:p>
          <a:p>
            <a:pPr marL="57150" indent="0">
              <a:buNone/>
            </a:pPr>
            <a:endParaRPr lang="en-CA" sz="2800" dirty="0"/>
          </a:p>
          <a:p>
            <a:r>
              <a:rPr lang="en-CA" sz="2800" dirty="0"/>
              <a:t>Business Intelligence(BI)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400" dirty="0"/>
              <a:t>The set of techniques and tools for the transformation of raw data into meaningful and useful information for business analysis purposes</a:t>
            </a:r>
          </a:p>
          <a:p>
            <a:pPr marL="0" indent="0">
              <a:buNone/>
            </a:pPr>
            <a:endParaRPr lang="en-CA" sz="2800" dirty="0"/>
          </a:p>
          <a:p>
            <a:pPr marL="57150" indent="0">
              <a:buNone/>
            </a:pPr>
            <a:endParaRPr lang="en-CA" sz="2800" dirty="0"/>
          </a:p>
          <a:p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7197659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6189</Words>
  <Application>Microsoft Office PowerPoint</Application>
  <PresentationFormat>On-screen Show (4:3)</PresentationFormat>
  <Paragraphs>793</Paragraphs>
  <Slides>70</Slides>
  <Notes>70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6" baseType="lpstr">
      <vt:lpstr>宋体</vt:lpstr>
      <vt:lpstr>Arial</vt:lpstr>
      <vt:lpstr>Calibri</vt:lpstr>
      <vt:lpstr>Georgia</vt:lpstr>
      <vt:lpstr>Wingdings</vt:lpstr>
      <vt:lpstr>Training</vt:lpstr>
      <vt:lpstr>Distributed OLAP Engine on Hadoop</vt:lpstr>
      <vt:lpstr>OLAP Engines on Hadoop</vt:lpstr>
      <vt:lpstr>OLAP Engines on Hadoop</vt:lpstr>
      <vt:lpstr>Apache Kylin Distributed Analytics Engine</vt:lpstr>
      <vt:lpstr>PowerPoint Presentation</vt:lpstr>
      <vt:lpstr>What is Kylin</vt:lpstr>
      <vt:lpstr>How does Kylin work</vt:lpstr>
      <vt:lpstr>Kylin EcoSystem</vt:lpstr>
      <vt:lpstr>Terminology</vt:lpstr>
      <vt:lpstr>Terminology</vt:lpstr>
      <vt:lpstr>Data Model</vt:lpstr>
      <vt:lpstr>Snowflaking vs Star Schema</vt:lpstr>
      <vt:lpstr>Snowflaking</vt:lpstr>
      <vt:lpstr>Star</vt:lpstr>
      <vt:lpstr>Table</vt:lpstr>
      <vt:lpstr>Fact Table vs Lookup Table</vt:lpstr>
      <vt:lpstr>Large lookup table vs Limited lookup table</vt:lpstr>
      <vt:lpstr>Join</vt:lpstr>
      <vt:lpstr>Derived vs Normal vs Host column</vt:lpstr>
      <vt:lpstr>Dimension and Measure</vt:lpstr>
      <vt:lpstr>Cardinality</vt:lpstr>
      <vt:lpstr>Auto Generate Dimensions vs Choose Dimensions Manually</vt:lpstr>
      <vt:lpstr>Principle of rowkeys</vt:lpstr>
      <vt:lpstr>CUBE</vt:lpstr>
      <vt:lpstr>CUBE</vt:lpstr>
      <vt:lpstr>CUBE Setting - Capacity</vt:lpstr>
      <vt:lpstr>CUBE Segment</vt:lpstr>
      <vt:lpstr>Cube Partitioning</vt:lpstr>
      <vt:lpstr>Cube Filtering</vt:lpstr>
      <vt:lpstr>How Does Cube Engine Work</vt:lpstr>
      <vt:lpstr>By-layer Cubing</vt:lpstr>
      <vt:lpstr>Cube Algorithm</vt:lpstr>
      <vt:lpstr>Cube Actions</vt:lpstr>
      <vt:lpstr>Steps to build cube</vt:lpstr>
      <vt:lpstr>Steps to build cube</vt:lpstr>
      <vt:lpstr>Steps to build cube</vt:lpstr>
      <vt:lpstr>Notification for Cube Building</vt:lpstr>
      <vt:lpstr>Cube Engine: MapReduce</vt:lpstr>
      <vt:lpstr>By-layer Spark Cubing</vt:lpstr>
      <vt:lpstr>Streaming Cube</vt:lpstr>
      <vt:lpstr>Streaming Cube</vt:lpstr>
      <vt:lpstr>Curse of Cube Dimensions</vt:lpstr>
      <vt:lpstr>Curse of Cube Dimensions</vt:lpstr>
      <vt:lpstr>Optimize Cube Design</vt:lpstr>
      <vt:lpstr>Aggregation Group</vt:lpstr>
      <vt:lpstr>Mandatory Dimension</vt:lpstr>
      <vt:lpstr>Types of measure</vt:lpstr>
      <vt:lpstr>Types of measure</vt:lpstr>
      <vt:lpstr>Types of measure</vt:lpstr>
      <vt:lpstr>Measure - RAW</vt:lpstr>
      <vt:lpstr>Measure - RAW</vt:lpstr>
      <vt:lpstr>Measure - RAW</vt:lpstr>
      <vt:lpstr>Measure – COUNT_DISTINCT</vt:lpstr>
      <vt:lpstr>Measure – COUNT_DISTINCT</vt:lpstr>
      <vt:lpstr>Measure – TOP_N</vt:lpstr>
      <vt:lpstr>Measure – TOP_N</vt:lpstr>
      <vt:lpstr>Measure – EXTENDED_COLUMN</vt:lpstr>
      <vt:lpstr>Measure – PERCENTILE</vt:lpstr>
      <vt:lpstr>Memory hungry measures</vt:lpstr>
      <vt:lpstr>Dictionary</vt:lpstr>
      <vt:lpstr>SQL Reference - Calcite</vt:lpstr>
      <vt:lpstr>Advanced Kylin Query</vt:lpstr>
      <vt:lpstr>Query Metrics</vt:lpstr>
      <vt:lpstr>Trigger the Cube Build</vt:lpstr>
      <vt:lpstr>Configuration Files</vt:lpstr>
      <vt:lpstr>Optimized Cube Build</vt:lpstr>
      <vt:lpstr>Tuning</vt:lpstr>
      <vt:lpstr>Operation</vt:lpstr>
      <vt:lpstr>Connect to Kylin</vt:lpstr>
      <vt:lpstr>Query Pushdown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2016-09-22T12:50:35Z</dcterms:created>
  <dcterms:modified xsi:type="dcterms:W3CDTF">2018-01-14T04:04:59Z</dcterms:modified>
</cp:coreProperties>
</file>